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uce" charset="1" panose="00000500000000000000"/>
      <p:regular r:id="rId14"/>
    </p:embeddedFont>
    <p:embeddedFont>
      <p:font typeface="Open Sauce Bold" charset="1" panose="00000800000000000000"/>
      <p:regular r:id="rId15"/>
    </p:embeddedFont>
    <p:embeddedFont>
      <p:font typeface="Open Sauce Italics" charset="1" panose="00000500000000000000"/>
      <p:regular r:id="rId16"/>
    </p:embeddedFont>
    <p:embeddedFont>
      <p:font typeface="Open Sauce Bold Italics" charset="1" panose="00000800000000000000"/>
      <p:regular r:id="rId17"/>
    </p:embeddedFont>
    <p:embeddedFont>
      <p:font typeface="TT Autonomous Outline" charset="1" panose="020B0003030000000000"/>
      <p:regular r:id="rId18"/>
    </p:embeddedFont>
    <p:embeddedFont>
      <p:font typeface="TT Autonomous Outline Italics" charset="1" panose="020B0003030000000000"/>
      <p:regular r:id="rId19"/>
    </p:embeddedFont>
    <p:embeddedFont>
      <p:font typeface="TT Autonomous" charset="1" panose="020B0003030000000000"/>
      <p:regular r:id="rId20"/>
    </p:embeddedFont>
    <p:embeddedFont>
      <p:font typeface="TT Autonomous Bold" charset="1" panose="020B0003030000000000"/>
      <p:regular r:id="rId21"/>
    </p:embeddedFont>
    <p:embeddedFont>
      <p:font typeface="TT Autonomous Italics" charset="1" panose="020B0003030000000000"/>
      <p:regular r:id="rId22"/>
    </p:embeddedFont>
    <p:embeddedFont>
      <p:font typeface="TT Autonomous Bold Italics" charset="1" panose="020B000303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28.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543266" y="574252"/>
            <a:ext cx="17201467" cy="9138497"/>
            <a:chOff x="0" y="0"/>
            <a:chExt cx="4917616" cy="2612545"/>
          </a:xfrm>
        </p:grpSpPr>
        <p:sp>
          <p:nvSpPr>
            <p:cNvPr name="Freeform 3" id="3"/>
            <p:cNvSpPr/>
            <p:nvPr/>
          </p:nvSpPr>
          <p:spPr>
            <a:xfrm>
              <a:off x="0" y="0"/>
              <a:ext cx="4917616" cy="2612545"/>
            </a:xfrm>
            <a:custGeom>
              <a:avLst/>
              <a:gdLst/>
              <a:ahLst/>
              <a:cxnLst/>
              <a:rect r="r" b="b" t="t" l="l"/>
              <a:pathLst>
                <a:path h="2612545" w="4917616">
                  <a:moveTo>
                    <a:pt x="0" y="0"/>
                  </a:moveTo>
                  <a:lnTo>
                    <a:pt x="4917616" y="0"/>
                  </a:lnTo>
                  <a:lnTo>
                    <a:pt x="4917616" y="2612545"/>
                  </a:lnTo>
                  <a:lnTo>
                    <a:pt x="0" y="2612545"/>
                  </a:lnTo>
                  <a:close/>
                </a:path>
              </a:pathLst>
            </a:custGeom>
            <a:solidFill>
              <a:srgbClr val="000000">
                <a:alpha val="0"/>
              </a:srgbClr>
            </a:solidFill>
            <a:ln w="19050">
              <a:solidFill>
                <a:srgbClr val="DFAEFF"/>
              </a:solidFill>
            </a:ln>
          </p:spPr>
        </p:sp>
        <p:sp>
          <p:nvSpPr>
            <p:cNvPr name="TextBox 4" id="4"/>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sp>
        <p:nvSpPr>
          <p:cNvPr name="AutoShape 5" id="5"/>
          <p:cNvSpPr/>
          <p:nvPr/>
        </p:nvSpPr>
        <p:spPr>
          <a:xfrm rot="0">
            <a:off x="543266" y="1561014"/>
            <a:ext cx="17201467" cy="0"/>
          </a:xfrm>
          <a:prstGeom prst="line">
            <a:avLst/>
          </a:prstGeom>
          <a:ln cap="flat" w="19050">
            <a:solidFill>
              <a:srgbClr val="DFAEFF"/>
            </a:solidFill>
            <a:prstDash val="solid"/>
            <a:headEnd type="none" len="sm" w="sm"/>
            <a:tailEnd type="none" len="sm" w="sm"/>
          </a:ln>
        </p:spPr>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3267" y="886850"/>
            <a:ext cx="1162012" cy="38663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015437" y="886850"/>
            <a:ext cx="487725" cy="386633"/>
          </a:xfrm>
          <a:prstGeom prst="rect">
            <a:avLst/>
          </a:prstGeom>
        </p:spPr>
      </p:pic>
      <p:sp>
        <p:nvSpPr>
          <p:cNvPr name="AutoShape 8" id="8"/>
          <p:cNvSpPr/>
          <p:nvPr/>
        </p:nvSpPr>
        <p:spPr>
          <a:xfrm rot="5400000">
            <a:off x="11096219" y="5547540"/>
            <a:ext cx="7992101" cy="0"/>
          </a:xfrm>
          <a:prstGeom prst="line">
            <a:avLst/>
          </a:prstGeom>
          <a:ln cap="flat" w="19050">
            <a:solidFill>
              <a:srgbClr val="DFAEFF"/>
            </a:solidFill>
            <a:prstDash val="solid"/>
            <a:headEnd type="none" len="sm" w="sm"/>
            <a:tailEnd type="none" len="sm" w="sm"/>
          </a:ln>
        </p:spPr>
      </p:sp>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12767474" y="4565244"/>
            <a:ext cx="7392486" cy="2002692"/>
          </a:xfrm>
          <a:prstGeom prst="rect">
            <a:avLst/>
          </a:prstGeom>
        </p:spPr>
      </p:pic>
      <p:grpSp>
        <p:nvGrpSpPr>
          <p:cNvPr name="Group 10" id="10"/>
          <p:cNvGrpSpPr/>
          <p:nvPr/>
        </p:nvGrpSpPr>
        <p:grpSpPr>
          <a:xfrm rot="0">
            <a:off x="543266" y="9553116"/>
            <a:ext cx="17201467" cy="159633"/>
            <a:chOff x="0" y="0"/>
            <a:chExt cx="4530428" cy="42043"/>
          </a:xfrm>
        </p:grpSpPr>
        <p:sp>
          <p:nvSpPr>
            <p:cNvPr name="Freeform 11" id="11"/>
            <p:cNvSpPr/>
            <p:nvPr/>
          </p:nvSpPr>
          <p:spPr>
            <a:xfrm>
              <a:off x="0" y="0"/>
              <a:ext cx="4530428" cy="42043"/>
            </a:xfrm>
            <a:custGeom>
              <a:avLst/>
              <a:gdLst/>
              <a:ahLst/>
              <a:cxnLst/>
              <a:rect r="r" b="b" t="t" l="l"/>
              <a:pathLst>
                <a:path h="42043" w="4530428">
                  <a:moveTo>
                    <a:pt x="0" y="0"/>
                  </a:moveTo>
                  <a:lnTo>
                    <a:pt x="4530428" y="0"/>
                  </a:lnTo>
                  <a:lnTo>
                    <a:pt x="4530428" y="42043"/>
                  </a:lnTo>
                  <a:lnTo>
                    <a:pt x="0" y="42043"/>
                  </a:lnTo>
                  <a:close/>
                </a:path>
              </a:pathLst>
            </a:custGeom>
            <a:solidFill>
              <a:srgbClr val="DFAEFF"/>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pic>
        <p:nvPicPr>
          <p:cNvPr name="Picture 13" id="13"/>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43266" y="5585640"/>
            <a:ext cx="7507596" cy="3967476"/>
          </a:xfrm>
          <a:prstGeom prst="rect">
            <a:avLst/>
          </a:prstGeom>
        </p:spPr>
      </p:pic>
      <p:sp>
        <p:nvSpPr>
          <p:cNvPr name="AutoShape 14" id="14"/>
          <p:cNvSpPr/>
          <p:nvPr/>
        </p:nvSpPr>
        <p:spPr>
          <a:xfrm rot="0">
            <a:off x="543266" y="5566590"/>
            <a:ext cx="14539479" cy="0"/>
          </a:xfrm>
          <a:prstGeom prst="line">
            <a:avLst/>
          </a:prstGeom>
          <a:ln cap="flat" w="19050">
            <a:solidFill>
              <a:srgbClr val="DFAEFF"/>
            </a:solidFill>
            <a:prstDash val="solid"/>
            <a:headEnd type="none" len="sm" w="sm"/>
            <a:tailEnd type="none" len="sm" w="sm"/>
          </a:ln>
        </p:spPr>
      </p:sp>
      <p:sp>
        <p:nvSpPr>
          <p:cNvPr name="AutoShape 15" id="15"/>
          <p:cNvSpPr/>
          <p:nvPr/>
        </p:nvSpPr>
        <p:spPr>
          <a:xfrm rot="5400000">
            <a:off x="6067124" y="7550328"/>
            <a:ext cx="3986526" cy="0"/>
          </a:xfrm>
          <a:prstGeom prst="line">
            <a:avLst/>
          </a:prstGeom>
          <a:ln cap="flat" w="19050">
            <a:solidFill>
              <a:srgbClr val="DFAEFF"/>
            </a:solidFill>
            <a:prstDash val="solid"/>
            <a:headEnd type="none" len="sm" w="sm"/>
            <a:tailEnd type="none" len="sm" w="sm"/>
          </a:ln>
        </p:spPr>
      </p:sp>
      <p:sp>
        <p:nvSpPr>
          <p:cNvPr name="AutoShape 16" id="16"/>
          <p:cNvSpPr/>
          <p:nvPr/>
        </p:nvSpPr>
        <p:spPr>
          <a:xfrm rot="5400000">
            <a:off x="9025368" y="7550328"/>
            <a:ext cx="3986526" cy="0"/>
          </a:xfrm>
          <a:prstGeom prst="line">
            <a:avLst/>
          </a:prstGeom>
          <a:ln cap="flat" w="19050">
            <a:solidFill>
              <a:srgbClr val="DFAEFF"/>
            </a:solidFill>
            <a:prstDash val="solid"/>
            <a:headEnd type="none" len="sm" w="sm"/>
            <a:tailEnd type="none" len="sm" w="sm"/>
          </a:ln>
        </p:spPr>
      </p:sp>
      <p:pic>
        <p:nvPicPr>
          <p:cNvPr name="Picture 17" id="1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440626" y="7133189"/>
            <a:ext cx="1083181" cy="85866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758293" y="5958014"/>
            <a:ext cx="918199" cy="918199"/>
          </a:xfrm>
          <a:prstGeom prst="rect">
            <a:avLst/>
          </a:prstGeom>
        </p:spPr>
      </p:pic>
      <p:pic>
        <p:nvPicPr>
          <p:cNvPr name="Picture 19" id="1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9758293" y="8262543"/>
            <a:ext cx="918199" cy="918199"/>
          </a:xfrm>
          <a:prstGeom prst="rect">
            <a:avLst/>
          </a:prstGeom>
        </p:spPr>
      </p:pic>
      <p:pic>
        <p:nvPicPr>
          <p:cNvPr name="Picture 20" id="2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802746" y="7081456"/>
            <a:ext cx="829292" cy="910401"/>
          </a:xfrm>
          <a:prstGeom prst="rect">
            <a:avLst/>
          </a:prstGeom>
        </p:spPr>
      </p:pic>
      <p:pic>
        <p:nvPicPr>
          <p:cNvPr name="Picture 21" id="21"/>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23117" y="5958014"/>
            <a:ext cx="918199" cy="918199"/>
          </a:xfrm>
          <a:prstGeom prst="rect">
            <a:avLst/>
          </a:prstGeom>
        </p:spPr>
      </p:pic>
      <p:pic>
        <p:nvPicPr>
          <p:cNvPr name="Picture 22" id="22"/>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523117" y="8262543"/>
            <a:ext cx="918199" cy="918199"/>
          </a:xfrm>
          <a:prstGeom prst="rect">
            <a:avLst/>
          </a:prstGeom>
        </p:spPr>
      </p:pic>
      <p:grpSp>
        <p:nvGrpSpPr>
          <p:cNvPr name="Group 23" id="23"/>
          <p:cNvGrpSpPr/>
          <p:nvPr/>
        </p:nvGrpSpPr>
        <p:grpSpPr>
          <a:xfrm rot="0">
            <a:off x="813267" y="2159817"/>
            <a:ext cx="13869428" cy="2110114"/>
            <a:chOff x="0" y="0"/>
            <a:chExt cx="18492571" cy="2813486"/>
          </a:xfrm>
        </p:grpSpPr>
        <p:sp>
          <p:nvSpPr>
            <p:cNvPr name="TextBox 24" id="24"/>
            <p:cNvSpPr txBox="true"/>
            <p:nvPr/>
          </p:nvSpPr>
          <p:spPr>
            <a:xfrm rot="0">
              <a:off x="0" y="85725"/>
              <a:ext cx="18492571" cy="1591526"/>
            </a:xfrm>
            <a:prstGeom prst="rect">
              <a:avLst/>
            </a:prstGeom>
          </p:spPr>
          <p:txBody>
            <a:bodyPr anchor="t" rtlCol="false" tIns="0" lIns="0" bIns="0" rIns="0">
              <a:spAutoFit/>
            </a:bodyPr>
            <a:lstStyle/>
            <a:p>
              <a:pPr>
                <a:lnSpc>
                  <a:spcPts val="9130"/>
                </a:lnSpc>
              </a:pPr>
              <a:r>
                <a:rPr lang="en-US" sz="8300">
                  <a:solidFill>
                    <a:srgbClr val="DFAEFF"/>
                  </a:solidFill>
                  <a:latin typeface="TT Autonomous Bold"/>
                </a:rPr>
                <a:t>REPTON SCHOOL</a:t>
              </a:r>
            </a:p>
          </p:txBody>
        </p:sp>
        <p:sp>
          <p:nvSpPr>
            <p:cNvPr name="TextBox 25" id="25"/>
            <p:cNvSpPr txBox="true"/>
            <p:nvPr/>
          </p:nvSpPr>
          <p:spPr>
            <a:xfrm rot="0">
              <a:off x="0" y="1724876"/>
              <a:ext cx="18492571" cy="1088610"/>
            </a:xfrm>
            <a:prstGeom prst="rect">
              <a:avLst/>
            </a:prstGeom>
          </p:spPr>
          <p:txBody>
            <a:bodyPr anchor="t" rtlCol="false" tIns="0" lIns="0" bIns="0" rIns="0">
              <a:spAutoFit/>
            </a:bodyPr>
            <a:lstStyle/>
            <a:p>
              <a:pPr marL="0" indent="0" lvl="0">
                <a:lnSpc>
                  <a:spcPts val="6160"/>
                </a:lnSpc>
                <a:spcBef>
                  <a:spcPct val="0"/>
                </a:spcBef>
              </a:pPr>
              <a:r>
                <a:rPr lang="en-US" sz="5600">
                  <a:solidFill>
                    <a:srgbClr val="DFAEFF"/>
                  </a:solidFill>
                  <a:latin typeface="TT Autonomous Outline"/>
                </a:rPr>
                <a:t>NETWORK BLUEPRINT</a:t>
              </a:r>
            </a:p>
          </p:txBody>
        </p:sp>
      </p:grpSp>
      <p:sp>
        <p:nvSpPr>
          <p:cNvPr name="TextBox 26" id="26"/>
          <p:cNvSpPr txBox="true"/>
          <p:nvPr/>
        </p:nvSpPr>
        <p:spPr>
          <a:xfrm rot="0">
            <a:off x="11243126" y="5812117"/>
            <a:ext cx="3477669" cy="5163408"/>
          </a:xfrm>
          <a:prstGeom prst="rect">
            <a:avLst/>
          </a:prstGeom>
        </p:spPr>
        <p:txBody>
          <a:bodyPr anchor="t" rtlCol="false" tIns="0" lIns="0" bIns="0" rIns="0">
            <a:spAutoFit/>
          </a:bodyPr>
          <a:lstStyle/>
          <a:p>
            <a:pPr>
              <a:lnSpc>
                <a:spcPts val="2587"/>
              </a:lnSpc>
            </a:pPr>
            <a:r>
              <a:rPr lang="en-US" sz="1848">
                <a:solidFill>
                  <a:srgbClr val="DFAEFF"/>
                </a:solidFill>
                <a:latin typeface="Open Sauce"/>
              </a:rPr>
              <a:t>Abdulrahman Alsikh</a:t>
            </a:r>
          </a:p>
          <a:p>
            <a:pPr>
              <a:lnSpc>
                <a:spcPts val="2587"/>
              </a:lnSpc>
            </a:pPr>
            <a:r>
              <a:rPr lang="en-US" sz="1848">
                <a:solidFill>
                  <a:srgbClr val="DFAEFF"/>
                </a:solidFill>
                <a:latin typeface="Open Sauce"/>
              </a:rPr>
              <a:t>7858541</a:t>
            </a:r>
          </a:p>
          <a:p>
            <a:pPr>
              <a:lnSpc>
                <a:spcPts val="2587"/>
              </a:lnSpc>
            </a:pPr>
          </a:p>
          <a:p>
            <a:pPr>
              <a:lnSpc>
                <a:spcPts val="2587"/>
              </a:lnSpc>
            </a:pPr>
            <a:r>
              <a:rPr lang="en-US" sz="1848">
                <a:solidFill>
                  <a:srgbClr val="DFAEFF"/>
                </a:solidFill>
                <a:latin typeface="Open Sauce"/>
              </a:rPr>
              <a:t>Muhammad Shaheer Kashif</a:t>
            </a:r>
          </a:p>
          <a:p>
            <a:pPr>
              <a:lnSpc>
                <a:spcPts val="2587"/>
              </a:lnSpc>
            </a:pPr>
            <a:r>
              <a:rPr lang="en-US" sz="1848">
                <a:solidFill>
                  <a:srgbClr val="DFAEFF"/>
                </a:solidFill>
                <a:latin typeface="Open Sauce"/>
              </a:rPr>
              <a:t>7877146</a:t>
            </a:r>
          </a:p>
          <a:p>
            <a:pPr>
              <a:lnSpc>
                <a:spcPts val="2587"/>
              </a:lnSpc>
            </a:pPr>
          </a:p>
          <a:p>
            <a:pPr>
              <a:lnSpc>
                <a:spcPts val="2587"/>
              </a:lnSpc>
            </a:pPr>
            <a:r>
              <a:rPr lang="en-US" sz="1848">
                <a:solidFill>
                  <a:srgbClr val="DFAEFF"/>
                </a:solidFill>
                <a:latin typeface="Open Sauce"/>
              </a:rPr>
              <a:t>Shah Mohammed Siam Ahbab</a:t>
            </a:r>
          </a:p>
          <a:p>
            <a:pPr>
              <a:lnSpc>
                <a:spcPts val="2587"/>
              </a:lnSpc>
            </a:pPr>
            <a:r>
              <a:rPr lang="en-US" sz="1848">
                <a:solidFill>
                  <a:srgbClr val="DFAEFF"/>
                </a:solidFill>
                <a:latin typeface="Open Sauce"/>
              </a:rPr>
              <a:t>7825316</a:t>
            </a:r>
          </a:p>
          <a:p>
            <a:pPr>
              <a:lnSpc>
                <a:spcPts val="2587"/>
              </a:lnSpc>
            </a:pPr>
          </a:p>
          <a:p>
            <a:pPr>
              <a:lnSpc>
                <a:spcPts val="2587"/>
              </a:lnSpc>
            </a:pPr>
            <a:r>
              <a:rPr lang="en-US" sz="1848">
                <a:solidFill>
                  <a:srgbClr val="DFAEFF"/>
                </a:solidFill>
                <a:latin typeface="Open Sauce"/>
              </a:rPr>
              <a:t>Marwan Mujeeb </a:t>
            </a:r>
          </a:p>
          <a:p>
            <a:pPr>
              <a:lnSpc>
                <a:spcPts val="2587"/>
              </a:lnSpc>
            </a:pPr>
            <a:r>
              <a:rPr lang="en-US" sz="1848">
                <a:solidFill>
                  <a:srgbClr val="DFAEFF"/>
                </a:solidFill>
                <a:latin typeface="Open Sauce"/>
              </a:rPr>
              <a:t>7813223</a:t>
            </a:r>
          </a:p>
          <a:p>
            <a:pPr>
              <a:lnSpc>
                <a:spcPts val="2587"/>
              </a:lnSpc>
            </a:pPr>
          </a:p>
          <a:p>
            <a:pPr>
              <a:lnSpc>
                <a:spcPts val="2587"/>
              </a:lnSpc>
            </a:pPr>
          </a:p>
          <a:p>
            <a:pPr>
              <a:lnSpc>
                <a:spcPts val="2587"/>
              </a:lnSpc>
            </a:pPr>
          </a:p>
          <a:p>
            <a:pPr>
              <a:lnSpc>
                <a:spcPts val="2587"/>
              </a:lnSpc>
            </a:pPr>
          </a:p>
          <a:p>
            <a:pPr>
              <a:lnSpc>
                <a:spcPts val="2587"/>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l">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14158226" y="4649421"/>
            <a:ext cx="3101074" cy="2852988"/>
          </a:xfrm>
          <a:prstGeom prst="rect">
            <a:avLst/>
          </a:prstGeom>
        </p:spPr>
      </p:pic>
      <p:sp>
        <p:nvSpPr>
          <p:cNvPr name="TextBox 4" id="4"/>
          <p:cNvSpPr txBox="true"/>
          <p:nvPr/>
        </p:nvSpPr>
        <p:spPr>
          <a:xfrm rot="0">
            <a:off x="1028700" y="1297013"/>
            <a:ext cx="10196549" cy="819150"/>
          </a:xfrm>
          <a:prstGeom prst="rect">
            <a:avLst/>
          </a:prstGeom>
        </p:spPr>
        <p:txBody>
          <a:bodyPr anchor="t" rtlCol="false" tIns="0" lIns="0" bIns="0" rIns="0">
            <a:spAutoFit/>
          </a:bodyPr>
          <a:lstStyle/>
          <a:p>
            <a:pPr algn="l" marL="0" indent="0" lvl="0">
              <a:lnSpc>
                <a:spcPts val="6599"/>
              </a:lnSpc>
              <a:spcBef>
                <a:spcPct val="0"/>
              </a:spcBef>
            </a:pPr>
            <a:r>
              <a:rPr lang="en-US" sz="5499">
                <a:solidFill>
                  <a:srgbClr val="202020"/>
                </a:solidFill>
                <a:latin typeface="TT Autonomous"/>
              </a:rPr>
              <a:t>CLIENT PROPOSAL</a:t>
            </a:r>
          </a:p>
        </p:txBody>
      </p:sp>
      <p:sp>
        <p:nvSpPr>
          <p:cNvPr name="TextBox 5" id="5"/>
          <p:cNvSpPr txBox="true"/>
          <p:nvPr/>
        </p:nvSpPr>
        <p:spPr>
          <a:xfrm rot="0">
            <a:off x="695244" y="2833109"/>
            <a:ext cx="12299658" cy="10994517"/>
          </a:xfrm>
          <a:prstGeom prst="rect">
            <a:avLst/>
          </a:prstGeom>
        </p:spPr>
        <p:txBody>
          <a:bodyPr anchor="t" rtlCol="false" tIns="0" lIns="0" bIns="0" rIns="0">
            <a:spAutoFit/>
          </a:bodyPr>
          <a:lstStyle/>
          <a:p>
            <a:pPr>
              <a:lnSpc>
                <a:spcPts val="2478"/>
              </a:lnSpc>
            </a:pPr>
            <a:r>
              <a:rPr lang="en-US" sz="1770">
                <a:solidFill>
                  <a:srgbClr val="FFFFFF"/>
                </a:solidFill>
                <a:latin typeface="Roboto"/>
              </a:rPr>
              <a:t>Respected,</a:t>
            </a:r>
          </a:p>
          <a:p>
            <a:pPr>
              <a:lnSpc>
                <a:spcPts val="2478"/>
              </a:lnSpc>
            </a:pPr>
            <a:r>
              <a:rPr lang="en-US" sz="1770">
                <a:solidFill>
                  <a:srgbClr val="FFFFFF"/>
                </a:solidFill>
                <a:latin typeface="Roboto"/>
              </a:rPr>
              <a:t>We are writing to propose a comprehensive networking and communication infrastructure for your school, specifically designed to meet the operational requirements of your departments and branches. Our proposal includes the creation and designing of a network using Cisco Packet Tracer that will connect the following departments and branches: Library, Computer Lab 1-2, Cafeteria, and Staff Department. We have carefully considered the needs of each department and designed a network that will ensure efficient communication and data transfer between them.</a:t>
            </a:r>
          </a:p>
          <a:p>
            <a:pPr>
              <a:lnSpc>
                <a:spcPts val="2478"/>
              </a:lnSpc>
            </a:pPr>
          </a:p>
          <a:p>
            <a:pPr>
              <a:lnSpc>
                <a:spcPts val="2478"/>
              </a:lnSpc>
            </a:pPr>
            <a:r>
              <a:rPr lang="en-US" sz="1770">
                <a:solidFill>
                  <a:srgbClr val="FFFFFF"/>
                </a:solidFill>
                <a:latin typeface="Roboto"/>
              </a:rPr>
              <a:t>To implement this network, we have used several devices on the packet tracer such as webcams to monitor all rooms, along with numerous devices that are required to maintain effective and productive communication and essential processes between devices and the rooms that are elucidated by our team member in the attached zoom meeting. This equipment is capable of providing the necessary bandwidth and connectivity to meet the demands of your school's departments and branches. In addition, we will provide comprehensive installation and maintenance services to ensure the smooth and uninterrupted operation of your network so the students and staff wouldn't face any disputes. We are confident that our proposal meets your requirements and will provide an effective networking and communication infrastructure for your school. If you have any questions or require further information, please do not hesitate to contact us.</a:t>
            </a:r>
          </a:p>
          <a:p>
            <a:pPr>
              <a:lnSpc>
                <a:spcPts val="2478"/>
              </a:lnSpc>
            </a:pPr>
          </a:p>
          <a:p>
            <a:pPr>
              <a:lnSpc>
                <a:spcPts val="2478"/>
              </a:lnSpc>
            </a:pPr>
            <a:r>
              <a:rPr lang="en-US" sz="1770">
                <a:solidFill>
                  <a:srgbClr val="FFFFFF"/>
                </a:solidFill>
                <a:latin typeface="Roboto"/>
              </a:rPr>
              <a:t>Thank you for considering our proposal.</a:t>
            </a:r>
          </a:p>
          <a:p>
            <a:pPr>
              <a:lnSpc>
                <a:spcPts val="2478"/>
              </a:lnSpc>
            </a:pPr>
          </a:p>
          <a:p>
            <a:pPr>
              <a:lnSpc>
                <a:spcPts val="2478"/>
              </a:lnSpc>
            </a:pPr>
            <a:r>
              <a:rPr lang="en-US" sz="1770">
                <a:solidFill>
                  <a:srgbClr val="FFFFFF"/>
                </a:solidFill>
                <a:latin typeface="Roboto"/>
              </a:rPr>
              <a:t>Sincerely,</a:t>
            </a:r>
          </a:p>
          <a:p>
            <a:pPr>
              <a:lnSpc>
                <a:spcPts val="2478"/>
              </a:lnSpc>
            </a:pPr>
            <a:r>
              <a:rPr lang="en-US" sz="1770">
                <a:solidFill>
                  <a:srgbClr val="FFFFFF"/>
                </a:solidFill>
                <a:latin typeface="Roboto"/>
              </a:rPr>
              <a:t>Shaheer Kashif</a:t>
            </a:r>
          </a:p>
          <a:p>
            <a:pPr>
              <a:lnSpc>
                <a:spcPts val="2478"/>
              </a:lnSpc>
            </a:pPr>
            <a:r>
              <a:rPr lang="en-US" sz="1770">
                <a:solidFill>
                  <a:srgbClr val="FFFFFF"/>
                </a:solidFill>
                <a:latin typeface="Roboto"/>
              </a:rPr>
              <a:t>Pioze Inc.</a:t>
            </a: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a:p>
            <a:pPr>
              <a:lnSpc>
                <a:spcPts val="2478"/>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5902226" cy="9138497"/>
        </p:xfrm>
        <a:graphic>
          <a:graphicData uri="http://schemas.openxmlformats.org/drawingml/2006/table">
            <a:tbl>
              <a:tblPr/>
              <a:tblGrid>
                <a:gridCol w="5902226"/>
              </a:tblGrid>
              <a:tr h="4569248">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r h="4569248">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grpSp>
        <p:nvGrpSpPr>
          <p:cNvPr name="Group 3" id="3"/>
          <p:cNvGrpSpPr/>
          <p:nvPr/>
        </p:nvGrpSpPr>
        <p:grpSpPr>
          <a:xfrm rot="0">
            <a:off x="543266" y="574252"/>
            <a:ext cx="5902226" cy="159633"/>
            <a:chOff x="0" y="0"/>
            <a:chExt cx="1554496" cy="42043"/>
          </a:xfrm>
        </p:grpSpPr>
        <p:sp>
          <p:nvSpPr>
            <p:cNvPr name="Freeform 4" id="4"/>
            <p:cNvSpPr/>
            <p:nvPr/>
          </p:nvSpPr>
          <p:spPr>
            <a:xfrm>
              <a:off x="0" y="0"/>
              <a:ext cx="1554496" cy="42043"/>
            </a:xfrm>
            <a:custGeom>
              <a:avLst/>
              <a:gdLst/>
              <a:ahLst/>
              <a:cxnLst/>
              <a:rect r="r" b="b" t="t" l="l"/>
              <a:pathLst>
                <a:path h="42043" w="1554496">
                  <a:moveTo>
                    <a:pt x="0" y="0"/>
                  </a:moveTo>
                  <a:lnTo>
                    <a:pt x="1554496" y="0"/>
                  </a:lnTo>
                  <a:lnTo>
                    <a:pt x="1554496" y="42043"/>
                  </a:lnTo>
                  <a:lnTo>
                    <a:pt x="0" y="42043"/>
                  </a:lnTo>
                  <a:close/>
                </a:path>
              </a:pathLst>
            </a:custGeom>
            <a:solidFill>
              <a:srgbClr val="DFAEFF"/>
            </a:solidFill>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6752520" y="574252"/>
            <a:ext cx="10992213" cy="9138497"/>
            <a:chOff x="0" y="0"/>
            <a:chExt cx="3142492" cy="2612545"/>
          </a:xfrm>
        </p:grpSpPr>
        <p:sp>
          <p:nvSpPr>
            <p:cNvPr name="Freeform 7" id="7"/>
            <p:cNvSpPr/>
            <p:nvPr/>
          </p:nvSpPr>
          <p:spPr>
            <a:xfrm>
              <a:off x="0" y="0"/>
              <a:ext cx="3142492" cy="2612545"/>
            </a:xfrm>
            <a:custGeom>
              <a:avLst/>
              <a:gdLst/>
              <a:ahLst/>
              <a:cxnLst/>
              <a:rect r="r" b="b" t="t" l="l"/>
              <a:pathLst>
                <a:path h="2612545" w="3142492">
                  <a:moveTo>
                    <a:pt x="0" y="0"/>
                  </a:moveTo>
                  <a:lnTo>
                    <a:pt x="3142492" y="0"/>
                  </a:lnTo>
                  <a:lnTo>
                    <a:pt x="3142492" y="2612545"/>
                  </a:lnTo>
                  <a:lnTo>
                    <a:pt x="0" y="2612545"/>
                  </a:lnTo>
                  <a:close/>
                </a:path>
              </a:pathLst>
            </a:custGeom>
            <a:solidFill>
              <a:srgbClr val="000000">
                <a:alpha val="0"/>
              </a:srgbClr>
            </a:solidFill>
            <a:ln w="19050">
              <a:solidFill>
                <a:srgbClr val="DFAEFF"/>
              </a:solidFill>
            </a:ln>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62940" y="8495940"/>
            <a:ext cx="2259650" cy="899751"/>
          </a:xfrm>
          <a:prstGeom prst="rect">
            <a:avLst/>
          </a:prstGeom>
        </p:spPr>
      </p:pic>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849100" y="6686074"/>
            <a:ext cx="1103449" cy="1536448"/>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5666697"/>
            <a:ext cx="1291300" cy="1291300"/>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314498" y="7967000"/>
            <a:ext cx="1628933" cy="1291300"/>
          </a:xfrm>
          <a:prstGeom prst="rect">
            <a:avLst/>
          </a:prstGeom>
        </p:spPr>
      </p:pic>
      <p:pic>
        <p:nvPicPr>
          <p:cNvPr name="Picture 13" id="13"/>
          <p:cNvPicPr>
            <a:picLocks noChangeAspect="true"/>
          </p:cNvPicPr>
          <p:nvPr/>
        </p:nvPicPr>
        <p:blipFill>
          <a:blip r:embed="rId10"/>
          <a:srcRect l="0" t="0" r="0" b="0"/>
          <a:stretch>
            <a:fillRect/>
          </a:stretch>
        </p:blipFill>
        <p:spPr>
          <a:xfrm flipH="false" flipV="false" rot="0">
            <a:off x="7074664" y="6823465"/>
            <a:ext cx="2563793" cy="2572226"/>
          </a:xfrm>
          <a:prstGeom prst="rect">
            <a:avLst/>
          </a:prstGeom>
        </p:spPr>
      </p:pic>
      <p:pic>
        <p:nvPicPr>
          <p:cNvPr name="Picture 14" id="14"/>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10800000">
            <a:off x="10171857" y="6823465"/>
            <a:ext cx="3018082" cy="1363289"/>
          </a:xfrm>
          <a:prstGeom prst="rect">
            <a:avLst/>
          </a:prstGeom>
        </p:spPr>
      </p:pic>
      <p:sp>
        <p:nvSpPr>
          <p:cNvPr name="TextBox 15" id="15"/>
          <p:cNvSpPr txBox="true"/>
          <p:nvPr/>
        </p:nvSpPr>
        <p:spPr>
          <a:xfrm rot="0">
            <a:off x="792628" y="908345"/>
            <a:ext cx="5652865" cy="1552575"/>
          </a:xfrm>
          <a:prstGeom prst="rect">
            <a:avLst/>
          </a:prstGeom>
        </p:spPr>
        <p:txBody>
          <a:bodyPr anchor="t" rtlCol="false" tIns="0" lIns="0" bIns="0" rIns="0">
            <a:spAutoFit/>
          </a:bodyPr>
          <a:lstStyle/>
          <a:p>
            <a:pPr>
              <a:lnSpc>
                <a:spcPts val="6120"/>
              </a:lnSpc>
            </a:pPr>
            <a:r>
              <a:rPr lang="en-US" sz="5100">
                <a:solidFill>
                  <a:srgbClr val="DFAEFF"/>
                </a:solidFill>
                <a:latin typeface="TT Autonomous"/>
              </a:rPr>
              <a:t>NETWORK</a:t>
            </a:r>
          </a:p>
          <a:p>
            <a:pPr algn="l" marL="0" indent="0" lvl="0">
              <a:lnSpc>
                <a:spcPts val="6120"/>
              </a:lnSpc>
              <a:spcBef>
                <a:spcPct val="0"/>
              </a:spcBef>
            </a:pPr>
            <a:r>
              <a:rPr lang="en-US" sz="5100">
                <a:solidFill>
                  <a:srgbClr val="DFAEFF"/>
                </a:solidFill>
                <a:latin typeface="TT Autonomous"/>
              </a:rPr>
              <a:t>TOPOLOGY</a:t>
            </a:r>
          </a:p>
        </p:txBody>
      </p:sp>
      <p:sp>
        <p:nvSpPr>
          <p:cNvPr name="TextBox 16" id="16"/>
          <p:cNvSpPr txBox="true"/>
          <p:nvPr/>
        </p:nvSpPr>
        <p:spPr>
          <a:xfrm rot="0">
            <a:off x="7074664" y="841670"/>
            <a:ext cx="10347925" cy="5453668"/>
          </a:xfrm>
          <a:prstGeom prst="rect">
            <a:avLst/>
          </a:prstGeom>
        </p:spPr>
        <p:txBody>
          <a:bodyPr anchor="t" rtlCol="false" tIns="0" lIns="0" bIns="0" rIns="0">
            <a:spAutoFit/>
          </a:bodyPr>
          <a:lstStyle/>
          <a:p>
            <a:pPr>
              <a:lnSpc>
                <a:spcPts val="3904"/>
              </a:lnSpc>
              <a:spcBef>
                <a:spcPct val="0"/>
              </a:spcBef>
            </a:pPr>
            <a:r>
              <a:rPr lang="en-US" sz="2788">
                <a:solidFill>
                  <a:srgbClr val="DFAEFF"/>
                </a:solidFill>
                <a:latin typeface="Roboto"/>
              </a:rPr>
              <a:t>The network topology chosen for the campus is the Extended Star Topology, which combines the properties of Star and Bus topologies. The topology consists of a Backbone Cable with multiple star topologies connected to it, each indicating a network segment or branch with a central point, usually a switch or hub. This topology was chosen due to its ability to support a large number of branches, allowing for easy extension of the network, easy modification, segregation of branches, minimized probability of a single point of failure, reduced overall network traffic, improved network performance, and easier management and troubleshooting of devices.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sp>
        <p:nvSpPr>
          <p:cNvPr name="TextBox 3" id="3"/>
          <p:cNvSpPr txBox="true"/>
          <p:nvPr/>
        </p:nvSpPr>
        <p:spPr>
          <a:xfrm rot="0">
            <a:off x="735375" y="1028700"/>
            <a:ext cx="17466311" cy="1181100"/>
          </a:xfrm>
          <a:prstGeom prst="rect">
            <a:avLst/>
          </a:prstGeom>
        </p:spPr>
        <p:txBody>
          <a:bodyPr anchor="t" rtlCol="false" tIns="0" lIns="0" bIns="0" rIns="0">
            <a:spAutoFit/>
          </a:bodyPr>
          <a:lstStyle/>
          <a:p>
            <a:pPr algn="l" marL="0" indent="0" lvl="0">
              <a:lnSpc>
                <a:spcPts val="4680"/>
              </a:lnSpc>
              <a:spcBef>
                <a:spcPct val="0"/>
              </a:spcBef>
            </a:pPr>
            <a:r>
              <a:rPr lang="en-US" sz="3900">
                <a:solidFill>
                  <a:srgbClr val="202020"/>
                </a:solidFill>
                <a:latin typeface="TT Autonomous"/>
              </a:rPr>
              <a:t>LIBRARY DEPARTMENT --&gt; 35 HOSTS // BRANCH 1 SUBNET ADDRESS BLOCK</a:t>
            </a:r>
          </a:p>
        </p:txBody>
      </p:sp>
      <p:pic>
        <p:nvPicPr>
          <p:cNvPr name="Picture 4" id="4"/>
          <p:cNvPicPr>
            <a:picLocks noChangeAspect="true"/>
          </p:cNvPicPr>
          <p:nvPr/>
        </p:nvPicPr>
        <p:blipFill>
          <a:blip r:embed="rId2"/>
          <a:srcRect l="0" t="0" r="0" b="0"/>
          <a:stretch>
            <a:fillRect/>
          </a:stretch>
        </p:blipFill>
        <p:spPr>
          <a:xfrm flipH="false" flipV="false" rot="0">
            <a:off x="735375" y="3192780"/>
            <a:ext cx="16790612" cy="584452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785983" y="3215401"/>
            <a:ext cx="16716034" cy="5773147"/>
          </a:xfrm>
          <a:prstGeom prst="rect">
            <a:avLst/>
          </a:prstGeom>
        </p:spPr>
      </p:pic>
      <p:sp>
        <p:nvSpPr>
          <p:cNvPr name="TextBox 4" id="4"/>
          <p:cNvSpPr txBox="true"/>
          <p:nvPr/>
        </p:nvSpPr>
        <p:spPr>
          <a:xfrm rot="0">
            <a:off x="795281" y="1019175"/>
            <a:ext cx="15415141" cy="1228725"/>
          </a:xfrm>
          <a:prstGeom prst="rect">
            <a:avLst/>
          </a:prstGeom>
        </p:spPr>
        <p:txBody>
          <a:bodyPr anchor="t" rtlCol="false" tIns="0" lIns="0" bIns="0" rIns="0">
            <a:spAutoFit/>
          </a:bodyPr>
          <a:lstStyle/>
          <a:p>
            <a:pPr>
              <a:lnSpc>
                <a:spcPts val="4800"/>
              </a:lnSpc>
            </a:pPr>
            <a:r>
              <a:rPr lang="en-US" sz="4000">
                <a:solidFill>
                  <a:srgbClr val="202020"/>
                </a:solidFill>
                <a:latin typeface="TT Autonomous"/>
              </a:rPr>
              <a:t>CAFETERIA --&gt; 15 HOST // BRANCH 2 </a:t>
            </a:r>
          </a:p>
          <a:p>
            <a:pPr algn="l" marL="0" indent="0" lvl="0">
              <a:lnSpc>
                <a:spcPts val="4800"/>
              </a:lnSpc>
              <a:spcBef>
                <a:spcPct val="0"/>
              </a:spcBef>
            </a:pPr>
            <a:r>
              <a:rPr lang="en-US" sz="4000">
                <a:solidFill>
                  <a:srgbClr val="202020"/>
                </a:solidFill>
                <a:latin typeface="TT Autonomous"/>
              </a:rPr>
              <a:t>SUBNET ADDRESS BLOCK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670602" y="3129229"/>
            <a:ext cx="16953966" cy="5773333"/>
          </a:xfrm>
          <a:prstGeom prst="rect">
            <a:avLst/>
          </a:prstGeom>
        </p:spPr>
      </p:pic>
      <p:sp>
        <p:nvSpPr>
          <p:cNvPr name="TextBox 4" id="4"/>
          <p:cNvSpPr txBox="true"/>
          <p:nvPr/>
        </p:nvSpPr>
        <p:spPr>
          <a:xfrm rot="0">
            <a:off x="795281" y="861142"/>
            <a:ext cx="16615585"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202020"/>
                </a:solidFill>
                <a:latin typeface="TT Autonomous"/>
              </a:rPr>
              <a:t>COMPUTER LAB 1 --&gt; 25 HOST // BRANCH 3 SUBNET ADDRESS BLOCK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684969" y="3245587"/>
            <a:ext cx="16918062" cy="5711088"/>
          </a:xfrm>
          <a:prstGeom prst="rect">
            <a:avLst/>
          </a:prstGeom>
        </p:spPr>
      </p:pic>
      <p:sp>
        <p:nvSpPr>
          <p:cNvPr name="TextBox 4" id="4"/>
          <p:cNvSpPr txBox="true"/>
          <p:nvPr/>
        </p:nvSpPr>
        <p:spPr>
          <a:xfrm rot="0">
            <a:off x="795281" y="861142"/>
            <a:ext cx="16615585"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202020"/>
                </a:solidFill>
                <a:latin typeface="TT Autonomous"/>
              </a:rPr>
              <a:t>COMPUTER LAB 2 --&gt; 25 HOST // BRANCH 4 SUBNET ADDRESS BLOCK</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543266" y="574252"/>
          <a:ext cx="17201467" cy="9138497"/>
        </p:xfrm>
        <a:graphic>
          <a:graphicData uri="http://schemas.openxmlformats.org/drawingml/2006/table">
            <a:tbl>
              <a:tblPr/>
              <a:tblGrid>
                <a:gridCol w="17201467"/>
              </a:tblGrid>
              <a:tr h="2155726">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solidFill>
                      <a:srgbClr val="DFAEFF"/>
                    </a:solidFill>
                  </a:tcPr>
                </a:tc>
              </a:tr>
              <a:tr h="6982771">
                <a:tc>
                  <a:txBody>
                    <a:bodyPr anchor="t" rtlCol="false"/>
                    <a:lstStyle/>
                    <a:p>
                      <a:pPr algn="ctr">
                        <a:lnSpc>
                          <a:spcPts val="2100"/>
                        </a:lnSpc>
                        <a:defRPr/>
                      </a:pPr>
                      <a:endParaRPr lang="en-US" sz="1100"/>
                    </a:p>
                  </a:txBody>
                  <a:tcPr marL="190500" marR="190500" marT="190500" marB="190500" anchor="ctr">
                    <a:lnL cmpd="sng" algn="ctr" cap="flat" w="19050">
                      <a:solidFill>
                        <a:srgbClr val="DFAEFF"/>
                      </a:solidFill>
                      <a:prstDash val="solid"/>
                      <a:round/>
                      <a:headEnd type="none" w="med" len="med"/>
                      <a:tailEnd type="none" w="med" len="med"/>
                    </a:lnL>
                    <a:lnR cmpd="sng" algn="ctr" cap="flat" w="19050">
                      <a:solidFill>
                        <a:srgbClr val="DFAEFF"/>
                      </a:solidFill>
                      <a:prstDash val="solid"/>
                      <a:round/>
                      <a:headEnd type="none" w="med" len="med"/>
                      <a:tailEnd type="none" w="med" len="med"/>
                    </a:lnR>
                    <a:lnT cmpd="sng" algn="ctr" cap="flat" w="19050">
                      <a:solidFill>
                        <a:srgbClr val="DFAEFF"/>
                      </a:solidFill>
                      <a:prstDash val="solid"/>
                      <a:round/>
                      <a:headEnd type="none" w="med" len="med"/>
                      <a:tailEnd type="none" w="med" len="med"/>
                    </a:lnT>
                    <a:lnB cmpd="sng" algn="ctr" cap="flat" w="19050">
                      <a:solidFill>
                        <a:srgbClr val="DFAEFF"/>
                      </a:solidFill>
                      <a:prstDash val="solid"/>
                      <a:round/>
                      <a:headEnd type="none" w="med" len="med"/>
                      <a:tailEnd type="none" w="med" len="med"/>
                    </a:lnB>
                  </a:tcPr>
                </a:tc>
              </a:tr>
            </a:tbl>
          </a:graphicData>
        </a:graphic>
      </p:graphicFrame>
      <p:pic>
        <p:nvPicPr>
          <p:cNvPr name="Picture 3" id="3"/>
          <p:cNvPicPr>
            <a:picLocks noChangeAspect="true"/>
          </p:cNvPicPr>
          <p:nvPr/>
        </p:nvPicPr>
        <p:blipFill>
          <a:blip r:embed="rId2"/>
          <a:srcRect l="0" t="0" r="0" b="0"/>
          <a:stretch>
            <a:fillRect/>
          </a:stretch>
        </p:blipFill>
        <p:spPr>
          <a:xfrm flipH="false" flipV="false" rot="0">
            <a:off x="749707" y="3317206"/>
            <a:ext cx="16788586" cy="5756087"/>
          </a:xfrm>
          <a:prstGeom prst="rect">
            <a:avLst/>
          </a:prstGeom>
        </p:spPr>
      </p:pic>
      <p:sp>
        <p:nvSpPr>
          <p:cNvPr name="TextBox 4" id="4"/>
          <p:cNvSpPr txBox="true"/>
          <p:nvPr/>
        </p:nvSpPr>
        <p:spPr>
          <a:xfrm rot="0">
            <a:off x="795281" y="861142"/>
            <a:ext cx="17492719" cy="1228725"/>
          </a:xfrm>
          <a:prstGeom prst="rect">
            <a:avLst/>
          </a:prstGeom>
        </p:spPr>
        <p:txBody>
          <a:bodyPr anchor="t" rtlCol="false" tIns="0" lIns="0" bIns="0" rIns="0">
            <a:spAutoFit/>
          </a:bodyPr>
          <a:lstStyle/>
          <a:p>
            <a:pPr algn="l" marL="0" indent="0" lvl="0">
              <a:lnSpc>
                <a:spcPts val="4800"/>
              </a:lnSpc>
              <a:spcBef>
                <a:spcPct val="0"/>
              </a:spcBef>
            </a:pPr>
            <a:r>
              <a:rPr lang="en-US" sz="4000">
                <a:solidFill>
                  <a:srgbClr val="202020"/>
                </a:solidFill>
                <a:latin typeface="TT Autonomous"/>
              </a:rPr>
              <a:t>STAFF DEPARTMENT --&gt; 20 HOSTS // BRANCH 5 SUBNET ADDRESS BLOCK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02020"/>
        </a:solidFill>
      </p:bgPr>
    </p:bg>
    <p:spTree>
      <p:nvGrpSpPr>
        <p:cNvPr id="1" name=""/>
        <p:cNvGrpSpPr/>
        <p:nvPr/>
      </p:nvGrpSpPr>
      <p:grpSpPr>
        <a:xfrm>
          <a:off x="0" y="0"/>
          <a:ext cx="0" cy="0"/>
          <a:chOff x="0" y="0"/>
          <a:chExt cx="0" cy="0"/>
        </a:xfrm>
      </p:grpSpPr>
      <p:grpSp>
        <p:nvGrpSpPr>
          <p:cNvPr name="Group 2" id="2"/>
          <p:cNvGrpSpPr/>
          <p:nvPr/>
        </p:nvGrpSpPr>
        <p:grpSpPr>
          <a:xfrm rot="0">
            <a:off x="695311" y="574252"/>
            <a:ext cx="8206809" cy="9138497"/>
            <a:chOff x="0" y="0"/>
            <a:chExt cx="10942412" cy="12184663"/>
          </a:xfrm>
        </p:grpSpPr>
        <p:pic>
          <p:nvPicPr>
            <p:cNvPr name="Picture 3" id="3"/>
            <p:cNvPicPr>
              <a:picLocks noChangeAspect="true"/>
            </p:cNvPicPr>
            <p:nvPr/>
          </p:nvPicPr>
          <p:blipFill>
            <a:blip r:embed="rId2"/>
            <a:srcRect l="24742" t="0" r="24742" b="0"/>
            <a:stretch>
              <a:fillRect/>
            </a:stretch>
          </p:blipFill>
          <p:spPr>
            <a:xfrm>
              <a:off x="0" y="0"/>
              <a:ext cx="10942412" cy="12184663"/>
            </a:xfrm>
            <a:prstGeom prst="rect">
              <a:avLst/>
            </a:prstGeom>
          </p:spPr>
        </p:pic>
      </p:grpSp>
      <p:grpSp>
        <p:nvGrpSpPr>
          <p:cNvPr name="Group 4" id="4"/>
          <p:cNvGrpSpPr/>
          <p:nvPr/>
        </p:nvGrpSpPr>
        <p:grpSpPr>
          <a:xfrm rot="0">
            <a:off x="9616495" y="6828139"/>
            <a:ext cx="8013939" cy="2884610"/>
            <a:chOff x="0" y="0"/>
            <a:chExt cx="2291053" cy="824662"/>
          </a:xfrm>
        </p:grpSpPr>
        <p:sp>
          <p:nvSpPr>
            <p:cNvPr name="Freeform 5" id="5"/>
            <p:cNvSpPr/>
            <p:nvPr/>
          </p:nvSpPr>
          <p:spPr>
            <a:xfrm>
              <a:off x="0" y="0"/>
              <a:ext cx="2291053" cy="824662"/>
            </a:xfrm>
            <a:custGeom>
              <a:avLst/>
              <a:gdLst/>
              <a:ahLst/>
              <a:cxnLst/>
              <a:rect r="r" b="b" t="t" l="l"/>
              <a:pathLst>
                <a:path h="824662" w="2291053">
                  <a:moveTo>
                    <a:pt x="0" y="0"/>
                  </a:moveTo>
                  <a:lnTo>
                    <a:pt x="2291053" y="0"/>
                  </a:lnTo>
                  <a:lnTo>
                    <a:pt x="2291053" y="824662"/>
                  </a:lnTo>
                  <a:lnTo>
                    <a:pt x="0" y="824662"/>
                  </a:lnTo>
                  <a:close/>
                </a:path>
              </a:pathLst>
            </a:custGeom>
            <a:solidFill>
              <a:srgbClr val="000000">
                <a:alpha val="0"/>
              </a:srgbClr>
            </a:solidFill>
            <a:ln w="19050">
              <a:solidFill>
                <a:srgbClr val="DFAEFF"/>
              </a:solidFill>
            </a:ln>
          </p:spPr>
        </p:sp>
        <p:sp>
          <p:nvSpPr>
            <p:cNvPr name="TextBox 6" id="6"/>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9616495" y="574252"/>
            <a:ext cx="8013939" cy="3913786"/>
            <a:chOff x="0" y="0"/>
            <a:chExt cx="2291053" cy="1118887"/>
          </a:xfrm>
        </p:grpSpPr>
        <p:sp>
          <p:nvSpPr>
            <p:cNvPr name="Freeform 8" id="8"/>
            <p:cNvSpPr/>
            <p:nvPr/>
          </p:nvSpPr>
          <p:spPr>
            <a:xfrm>
              <a:off x="0" y="0"/>
              <a:ext cx="2291053" cy="1118887"/>
            </a:xfrm>
            <a:custGeom>
              <a:avLst/>
              <a:gdLst/>
              <a:ahLst/>
              <a:cxnLst/>
              <a:rect r="r" b="b" t="t" l="l"/>
              <a:pathLst>
                <a:path h="1118887" w="2291053">
                  <a:moveTo>
                    <a:pt x="0" y="0"/>
                  </a:moveTo>
                  <a:lnTo>
                    <a:pt x="2291053" y="0"/>
                  </a:lnTo>
                  <a:lnTo>
                    <a:pt x="2291053" y="1118887"/>
                  </a:lnTo>
                  <a:lnTo>
                    <a:pt x="0" y="1118887"/>
                  </a:lnTo>
                  <a:close/>
                </a:path>
              </a:pathLst>
            </a:custGeom>
            <a:solidFill>
              <a:srgbClr val="DFAEFF"/>
            </a:solidFill>
            <a:ln w="19050">
              <a:solidFill>
                <a:srgbClr val="DFAEFF"/>
              </a:solidFill>
            </a:ln>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2100"/>
                </a:lnSpc>
              </a:pPr>
            </a:p>
          </p:txBody>
        </p:sp>
      </p:grpSp>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225176" y="5123140"/>
            <a:ext cx="1069897" cy="1069897"/>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688218" y="5123140"/>
            <a:ext cx="2942216" cy="1069897"/>
          </a:xfrm>
          <a:prstGeom prst="rect">
            <a:avLst/>
          </a:prstGeom>
        </p:spPr>
      </p:pic>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9616495" y="5123140"/>
            <a:ext cx="3215537" cy="1069897"/>
          </a:xfrm>
          <a:prstGeom prst="rect">
            <a:avLst/>
          </a:prstGeom>
        </p:spPr>
      </p:pic>
      <p:sp>
        <p:nvSpPr>
          <p:cNvPr name="TextBox 13" id="13"/>
          <p:cNvSpPr txBox="true"/>
          <p:nvPr/>
        </p:nvSpPr>
        <p:spPr>
          <a:xfrm rot="0">
            <a:off x="10229431" y="7412236"/>
            <a:ext cx="6673074" cy="878205"/>
          </a:xfrm>
          <a:prstGeom prst="rect">
            <a:avLst/>
          </a:prstGeom>
        </p:spPr>
        <p:txBody>
          <a:bodyPr anchor="t" rtlCol="false" tIns="0" lIns="0" bIns="0" rIns="0">
            <a:spAutoFit/>
          </a:bodyPr>
          <a:lstStyle/>
          <a:p>
            <a:pPr>
              <a:lnSpc>
                <a:spcPts val="3499"/>
              </a:lnSpc>
            </a:pPr>
            <a:r>
              <a:rPr lang="en-US" sz="2499">
                <a:solidFill>
                  <a:srgbClr val="DFAEFF"/>
                </a:solidFill>
                <a:latin typeface="Roboto"/>
              </a:rPr>
              <a:t>Do you have any questions?</a:t>
            </a:r>
          </a:p>
          <a:p>
            <a:pPr>
              <a:lnSpc>
                <a:spcPts val="3639"/>
              </a:lnSpc>
            </a:pPr>
            <a:r>
              <a:rPr lang="en-US" sz="2599">
                <a:solidFill>
                  <a:srgbClr val="DFAEFF"/>
                </a:solidFill>
                <a:latin typeface="Roboto"/>
              </a:rPr>
              <a:t>We hope you learned something new!</a:t>
            </a:r>
          </a:p>
        </p:txBody>
      </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8232" t="32227" r="0" b="34130"/>
          <a:stretch>
            <a:fillRect/>
          </a:stretch>
        </p:blipFill>
        <p:spPr>
          <a:xfrm flipH="false" flipV="false" rot="0">
            <a:off x="16150511" y="8270443"/>
            <a:ext cx="1367540" cy="1237456"/>
          </a:xfrm>
          <a:prstGeom prst="rect">
            <a:avLst/>
          </a:prstGeom>
        </p:spPr>
      </p:pic>
      <p:grpSp>
        <p:nvGrpSpPr>
          <p:cNvPr name="Group 15" id="15"/>
          <p:cNvGrpSpPr/>
          <p:nvPr/>
        </p:nvGrpSpPr>
        <p:grpSpPr>
          <a:xfrm rot="0">
            <a:off x="10344424" y="1202760"/>
            <a:ext cx="6558081" cy="2656769"/>
            <a:chOff x="0" y="0"/>
            <a:chExt cx="8744108" cy="3542359"/>
          </a:xfrm>
        </p:grpSpPr>
        <p:sp>
          <p:nvSpPr>
            <p:cNvPr name="TextBox 16" id="16"/>
            <p:cNvSpPr txBox="true"/>
            <p:nvPr/>
          </p:nvSpPr>
          <p:spPr>
            <a:xfrm rot="0">
              <a:off x="0" y="9525"/>
              <a:ext cx="8744108" cy="1704975"/>
            </a:xfrm>
            <a:prstGeom prst="rect">
              <a:avLst/>
            </a:prstGeom>
          </p:spPr>
          <p:txBody>
            <a:bodyPr anchor="t" rtlCol="false" tIns="0" lIns="0" bIns="0" rIns="0">
              <a:spAutoFit/>
            </a:bodyPr>
            <a:lstStyle/>
            <a:p>
              <a:pPr marL="0" indent="0" lvl="0">
                <a:lnSpc>
                  <a:spcPts val="10199"/>
                </a:lnSpc>
                <a:spcBef>
                  <a:spcPct val="0"/>
                </a:spcBef>
              </a:pPr>
              <a:r>
                <a:rPr lang="en-US" sz="8499">
                  <a:solidFill>
                    <a:srgbClr val="202020"/>
                  </a:solidFill>
                  <a:latin typeface="TT Autonomous Bold"/>
                </a:rPr>
                <a:t>THANK</a:t>
              </a:r>
            </a:p>
          </p:txBody>
        </p:sp>
        <p:sp>
          <p:nvSpPr>
            <p:cNvPr name="TextBox 17" id="17"/>
            <p:cNvSpPr txBox="true"/>
            <p:nvPr/>
          </p:nvSpPr>
          <p:spPr>
            <a:xfrm rot="0">
              <a:off x="0" y="1837384"/>
              <a:ext cx="8744108" cy="1704975"/>
            </a:xfrm>
            <a:prstGeom prst="rect">
              <a:avLst/>
            </a:prstGeom>
          </p:spPr>
          <p:txBody>
            <a:bodyPr anchor="t" rtlCol="false" tIns="0" lIns="0" bIns="0" rIns="0">
              <a:spAutoFit/>
            </a:bodyPr>
            <a:lstStyle/>
            <a:p>
              <a:pPr marL="0" indent="0" lvl="0">
                <a:lnSpc>
                  <a:spcPts val="10199"/>
                </a:lnSpc>
                <a:spcBef>
                  <a:spcPct val="0"/>
                </a:spcBef>
              </a:pPr>
              <a:r>
                <a:rPr lang="en-US" sz="8499">
                  <a:solidFill>
                    <a:srgbClr val="202020"/>
                  </a:solidFill>
                  <a:latin typeface="TT Autonomous Outline Bold"/>
                </a:rPr>
                <a:t>YOU!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DAFdjAJyYvI</dc:identifier>
  <dcterms:modified xsi:type="dcterms:W3CDTF">2011-08-01T06:04:30Z</dcterms:modified>
  <cp:revision>1</cp:revision>
  <dc:title>Repton school - Network Blueprint 127_FINAL-PPT</dc:title>
</cp:coreProperties>
</file>